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78" r:id="rId22"/>
    <p:sldId id="280" r:id="rId23"/>
    <p:sldId id="281" r:id="rId24"/>
    <p:sldId id="282" r:id="rId25"/>
  </p:sldIdLst>
  <p:sldSz cx="9144000" cy="5143500" type="screen16x9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942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>
      <p:cViewPr varScale="1">
        <p:scale>
          <a:sx n="152" d="100"/>
          <a:sy n="152" d="100"/>
        </p:scale>
        <p:origin x="252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258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5029E26-3CDE-4E2A-9243-F4CFA73F77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971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5"/>
            <a:ext cx="4984962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D204273-9E39-4C9A-A251-EF1633DCAA4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993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45F3C-3CEB-4A25-85B6-CDCC4A5FEFE4}" type="slidenum">
              <a:rPr lang="en-GB"/>
              <a:pPr/>
              <a:t>1</a:t>
            </a:fld>
            <a:endParaRPr lang="en-GB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F41CCE-8A12-40BB-9B34-BDA9373B9D37}" type="slidenum">
              <a:rPr lang="en-GB"/>
              <a:pPr/>
              <a:t>2</a:t>
            </a:fld>
            <a:endParaRPr lang="en-GB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31286"/>
          </a:xfrm>
        </p:spPr>
        <p:txBody>
          <a:bodyPr/>
          <a:lstStyle>
            <a:lvl1pPr marL="0" indent="0" algn="ctr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0" y="357188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61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457200"/>
            <a:ext cx="200025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3088" y="457200"/>
            <a:ext cx="5848350" cy="4114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57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98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813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088" y="1314450"/>
            <a:ext cx="3924300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314450"/>
            <a:ext cx="3924300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08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5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55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0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7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13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73088" y="457200"/>
            <a:ext cx="800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3088" y="1314450"/>
            <a:ext cx="8001000" cy="314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357188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2699792" y="4834166"/>
            <a:ext cx="4608511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800" dirty="0" smtClean="0">
                <a:solidFill>
                  <a:schemeClr val="tx1"/>
                </a:solidFill>
                <a:latin typeface="+mj-lt"/>
              </a:rPr>
              <a:t>Market survey VV handling tools November 2022	</a:t>
            </a:r>
            <a:endParaRPr lang="en-GB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8458200" y="4788000"/>
            <a:ext cx="5857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 dirty="0">
                <a:latin typeface="+mj-lt"/>
              </a:rPr>
              <a:t>Page </a:t>
            </a:r>
            <a:fld id="{47BA91C2-74BF-4480-8BF1-C44F20807924}" type="slidenum">
              <a:rPr lang="en-GB" sz="800" smtClean="0">
                <a:latin typeface="+mj-lt"/>
              </a:rPr>
              <a:pPr>
                <a:spcBef>
                  <a:spcPct val="50000"/>
                </a:spcBef>
              </a:pPr>
              <a:t>‹#›</a:t>
            </a:fld>
            <a:endParaRPr lang="en-GB" sz="800" dirty="0">
              <a:latin typeface="+mj-lt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08303" y="4788000"/>
            <a:ext cx="11167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 smtClean="0">
                <a:latin typeface="+mj-lt"/>
              </a:rPr>
              <a:t>IDM</a:t>
            </a:r>
            <a:r>
              <a:rPr lang="en-US" sz="800" baseline="0" dirty="0" smtClean="0">
                <a:latin typeface="+mj-lt"/>
              </a:rPr>
              <a:t> UID: XXXXXX</a:t>
            </a:r>
            <a:endParaRPr lang="en-GB" sz="800" dirty="0"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731514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8388424" y="4731514"/>
            <a:ext cx="0" cy="3240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7308304" y="4731990"/>
            <a:ext cx="0" cy="3240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2699792" y="4731990"/>
            <a:ext cx="0" cy="3240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752000"/>
            <a:ext cx="592767" cy="293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4953600"/>
            <a:ext cx="2016224" cy="971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87338" indent="-287338" algn="just" defTabSz="795338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7238" indent="-279400" algn="just" defTabSz="795338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36650" indent="-188913" algn="just" defTabSz="795338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11300" indent="-184150" algn="just" defTabSz="795338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85950" indent="-184150" algn="just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3431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003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2575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147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Information for market survey</a:t>
            </a:r>
          </a:p>
        </p:txBody>
      </p:sp>
      <p:sp>
        <p:nvSpPr>
          <p:cNvPr id="1536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71500" y="627534"/>
            <a:ext cx="8001000" cy="685800"/>
          </a:xfrm>
        </p:spPr>
        <p:txBody>
          <a:bodyPr/>
          <a:lstStyle/>
          <a:p>
            <a:r>
              <a:rPr lang="en-US" dirty="0"/>
              <a:t>Handling tooling and working platforms for the Vacuum Vessel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Manufacture platforms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Manufacture following EN 1090 quality class 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2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survey </a:t>
            </a:r>
            <a:r>
              <a:rPr lang="en-US" dirty="0" smtClean="0"/>
              <a:t>questions 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Experience in development concept design to final design</a:t>
            </a:r>
          </a:p>
          <a:p>
            <a:r>
              <a:rPr lang="en-US" sz="2000" dirty="0"/>
              <a:t>Experience and possibilities to do the interface loading verification with </a:t>
            </a:r>
            <a:r>
              <a:rPr lang="en-US" sz="2000" dirty="0" err="1"/>
              <a:t>Ansys</a:t>
            </a:r>
            <a:endParaRPr lang="en-US" sz="2000" dirty="0"/>
          </a:p>
          <a:p>
            <a:r>
              <a:rPr lang="en-US" sz="2000" dirty="0"/>
              <a:t>What would be subcontracted if anything</a:t>
            </a:r>
          </a:p>
          <a:p>
            <a:r>
              <a:rPr lang="en-US" sz="2000" dirty="0"/>
              <a:t>References for equivalent projects, include information what are considered the similarities and difference with to proposed project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87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survey questions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14450"/>
            <a:ext cx="8352928" cy="3147510"/>
          </a:xfrm>
        </p:spPr>
        <p:txBody>
          <a:bodyPr/>
          <a:lstStyle/>
          <a:p>
            <a:pPr algn="l"/>
            <a:r>
              <a:rPr lang="en-US" sz="2000" dirty="0"/>
              <a:t>Time estimate to prepare a design ready for manufacture with related engineering file.</a:t>
            </a:r>
          </a:p>
          <a:p>
            <a:pPr algn="l"/>
            <a:r>
              <a:rPr lang="en-US" sz="2000" dirty="0"/>
              <a:t>Time estimate for manufacture, transport and assembly</a:t>
            </a:r>
          </a:p>
          <a:p>
            <a:pPr algn="l"/>
            <a:r>
              <a:rPr lang="en-US" sz="2000" dirty="0"/>
              <a:t>Budget estimate, </a:t>
            </a:r>
            <a:r>
              <a:rPr lang="en-US" sz="1600" dirty="0"/>
              <a:t>design, material cost, </a:t>
            </a:r>
            <a:r>
              <a:rPr lang="en-US" sz="1600" dirty="0" smtClean="0"/>
              <a:t>manufacture, transport </a:t>
            </a:r>
            <a:r>
              <a:rPr lang="en-US" sz="1600" dirty="0"/>
              <a:t>and assembly</a:t>
            </a:r>
          </a:p>
          <a:p>
            <a:pPr algn="l"/>
            <a:r>
              <a:rPr lang="en-US" sz="2000" dirty="0"/>
              <a:t>Project risks</a:t>
            </a:r>
          </a:p>
          <a:p>
            <a:pPr algn="l"/>
            <a:r>
              <a:rPr lang="en-US" sz="2000" dirty="0"/>
              <a:t>Any recommendations for improvements, enabling cost, manufacture time reduction or improvements of functionality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04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88" y="1314450"/>
            <a:ext cx="8103368" cy="3147510"/>
          </a:xfrm>
        </p:spPr>
        <p:txBody>
          <a:bodyPr/>
          <a:lstStyle/>
          <a:p>
            <a:pPr algn="l"/>
            <a:r>
              <a:rPr lang="en-US" sz="2000" dirty="0"/>
              <a:t>The </a:t>
            </a:r>
            <a:r>
              <a:rPr lang="en-US" sz="2000" dirty="0" smtClean="0"/>
              <a:t>intention </a:t>
            </a:r>
            <a:r>
              <a:rPr lang="en-US" sz="2000" dirty="0"/>
              <a:t>is to avoid unnecessary heavy documentation requirements</a:t>
            </a:r>
            <a:r>
              <a:rPr lang="en-US" sz="2000" dirty="0" smtClean="0"/>
              <a:t>.</a:t>
            </a:r>
          </a:p>
          <a:p>
            <a:pPr algn="l"/>
            <a:r>
              <a:rPr lang="en-US" sz="2000" dirty="0" smtClean="0"/>
              <a:t>To </a:t>
            </a:r>
            <a:r>
              <a:rPr lang="en-US" sz="2000" dirty="0"/>
              <a:t>ensure the correct treatment of handling a protection important component, the attention will be on:</a:t>
            </a:r>
          </a:p>
          <a:p>
            <a:pPr lvl="1" algn="l"/>
            <a:r>
              <a:rPr lang="en-US" sz="1800" dirty="0"/>
              <a:t>Interface loads</a:t>
            </a:r>
          </a:p>
          <a:p>
            <a:pPr lvl="1" algn="l"/>
            <a:r>
              <a:rPr lang="en-US" sz="1800" dirty="0"/>
              <a:t>Risk of damage to the Vacuum Vessel due to failure of the handling tooling or the platforms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6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11510"/>
            <a:ext cx="5760640" cy="685800"/>
          </a:xfrm>
        </p:spPr>
        <p:txBody>
          <a:bodyPr/>
          <a:lstStyle/>
          <a:p>
            <a:r>
              <a:rPr lang="en-US" dirty="0" smtClean="0"/>
              <a:t>Conceptual design proposal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624"/>
          <a:stretch/>
        </p:blipFill>
        <p:spPr>
          <a:xfrm>
            <a:off x="256187" y="1101094"/>
            <a:ext cx="3152748" cy="3306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180" y="1097310"/>
            <a:ext cx="2900184" cy="3255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141233"/>
            <a:ext cx="1110214" cy="1912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69304" y="2057986"/>
            <a:ext cx="2367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support of the trunnion have been indicated only very schematically as they are not considered to be</a:t>
            </a:r>
            <a:br>
              <a:rPr lang="en-US" sz="1200" dirty="0" smtClean="0"/>
            </a:br>
            <a:r>
              <a:rPr lang="en-US" sz="1200" dirty="0" smtClean="0"/>
              <a:t>a design challenge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613609" y="3089287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Proposal is based on</a:t>
            </a:r>
            <a:br>
              <a:rPr lang="en-US" sz="1200" dirty="0" smtClean="0"/>
            </a:br>
            <a:r>
              <a:rPr lang="en-US" sz="1200" dirty="0" smtClean="0"/>
              <a:t>HE-B 1000 beams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669304" y="3651870"/>
            <a:ext cx="2223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center of gravity of the VV is below the trunnion, meaning that the stable position is as shown in</a:t>
            </a:r>
            <a:br>
              <a:rPr lang="en-US" sz="1200" dirty="0" smtClean="0"/>
            </a:br>
            <a:r>
              <a:rPr lang="en-US" sz="1200" dirty="0" smtClean="0"/>
              <a:t>the picture to the left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0809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Platforms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Large beams close to the Vacuum Vessel, connected by thick plates, for the support of the milling machine and welding robot. </a:t>
            </a:r>
          </a:p>
          <a:p>
            <a:pPr lvl="1"/>
            <a:r>
              <a:rPr lang="en-US" sz="1800" dirty="0"/>
              <a:t>Minimizing needs for reinforcement to get stiff structure</a:t>
            </a:r>
          </a:p>
          <a:p>
            <a:r>
              <a:rPr lang="en-US" sz="2000" dirty="0"/>
              <a:t>Towards the outer dimension beams to be optimized in terms of design effort, manufacture time and cost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6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Operation steps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07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handling operation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02" y="1163647"/>
            <a:ext cx="4292105" cy="35352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64088" y="149163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Vacuum Vessel on Lifting frame in Up-Ending tool</a:t>
            </a:r>
            <a:endParaRPr lang="en-GB" sz="1800" dirty="0" err="1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453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723" y="411510"/>
            <a:ext cx="8001000" cy="685800"/>
          </a:xfrm>
        </p:spPr>
        <p:txBody>
          <a:bodyPr/>
          <a:lstStyle/>
          <a:p>
            <a:r>
              <a:rPr lang="en-GB" sz="2400" dirty="0"/>
              <a:t>VV  lifted horizontally on its handling frame and placed on Tilting </a:t>
            </a:r>
            <a:r>
              <a:rPr lang="en-GB" sz="2400" dirty="0" smtClean="0"/>
              <a:t>frame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50255"/>
            <a:ext cx="3384376" cy="314751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Standard horizontal lift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097310"/>
            <a:ext cx="5276468" cy="36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1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VV installed and secured on Tilting </a:t>
            </a:r>
            <a:r>
              <a:rPr lang="en-GB" sz="2800" dirty="0" smtClean="0"/>
              <a:t>frame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002" y="1059582"/>
            <a:ext cx="4693172" cy="35460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83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Vessel handling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30BBDD-E61D-52C0-3F95-0509B19E9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88" y="1275606"/>
            <a:ext cx="7405012" cy="1826245"/>
          </a:xfrm>
        </p:spPr>
        <p:txBody>
          <a:bodyPr/>
          <a:lstStyle/>
          <a:p>
            <a:r>
              <a:rPr lang="en-US" sz="2000" dirty="0"/>
              <a:t>Tool for placing the Vacuum Vessel in work position, considered are the following positions</a:t>
            </a:r>
          </a:p>
          <a:p>
            <a:pPr lvl="1"/>
            <a:r>
              <a:rPr lang="en-US" sz="1800" dirty="0"/>
              <a:t>Loading position</a:t>
            </a:r>
          </a:p>
          <a:p>
            <a:pPr lvl="1"/>
            <a:r>
              <a:rPr lang="en-US" sz="1800" dirty="0"/>
              <a:t>Side towards segment 9 horizontal</a:t>
            </a:r>
          </a:p>
          <a:p>
            <a:pPr lvl="1"/>
            <a:r>
              <a:rPr lang="en-US" sz="1800" dirty="0"/>
              <a:t>Side towards segment 8 horizontal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88" y="2963320"/>
            <a:ext cx="2736304" cy="1701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2963320"/>
            <a:ext cx="2021935" cy="1701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351" y="2963320"/>
            <a:ext cx="2346664" cy="1710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Rotation of 40 degrees to working position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88" y="1059582"/>
            <a:ext cx="8091912" cy="364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9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87575"/>
            <a:ext cx="8175835" cy="3728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Installation of access platforms and </a:t>
            </a:r>
            <a:r>
              <a:rPr lang="en-GB" sz="2800" dirty="0" smtClean="0"/>
              <a:t>tooling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67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250560" cy="685800"/>
          </a:xfrm>
        </p:spPr>
        <p:txBody>
          <a:bodyPr/>
          <a:lstStyle/>
          <a:p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Following Vacuum Vessel operation completion, removal of equipment and installation of top face </a:t>
            </a:r>
            <a:r>
              <a:rPr lang="en-US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frame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275606"/>
            <a:ext cx="5570663" cy="342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7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57200"/>
            <a:ext cx="8322568" cy="685800"/>
          </a:xfrm>
        </p:spPr>
        <p:txBody>
          <a:bodyPr/>
          <a:lstStyle/>
          <a:p>
            <a:r>
              <a:rPr lang="en-US" sz="2800" dirty="0"/>
              <a:t>First analysis, maximum loading during rotation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143000"/>
            <a:ext cx="4999783" cy="350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First analysis, working position side no lifting frame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75606"/>
            <a:ext cx="4646983" cy="3331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2949339"/>
            <a:ext cx="38553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Conclusion first analysis:</a:t>
            </a:r>
          </a:p>
          <a:p>
            <a:r>
              <a:rPr lang="en-US" sz="1800" dirty="0" smtClean="0"/>
              <a:t>In general the structure is OK.</a:t>
            </a:r>
          </a:p>
          <a:p>
            <a:r>
              <a:rPr lang="en-US" sz="1800" dirty="0" smtClean="0"/>
              <a:t>However;</a:t>
            </a:r>
          </a:p>
          <a:p>
            <a:r>
              <a:rPr lang="en-US" sz="1800" i="1" u="sng" dirty="0" smtClean="0"/>
              <a:t>The structure is not stiff enough in the highest loaded region</a:t>
            </a:r>
            <a:endParaRPr lang="en-GB" sz="1800" i="1" u="sng" dirty="0"/>
          </a:p>
        </p:txBody>
      </p:sp>
    </p:spTree>
    <p:extLst>
      <p:ext uri="{BB962C8B-B14F-4D97-AF65-F5344CB8AC3E}">
        <p14:creationId xmlns:p14="http://schemas.microsoft.com/office/powerpoint/2010/main" val="39287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Vessel main parameters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4355F6-CC17-9005-E13E-A44FE95BC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88" y="1347614"/>
            <a:ext cx="8001000" cy="1969841"/>
          </a:xfrm>
        </p:spPr>
        <p:txBody>
          <a:bodyPr/>
          <a:lstStyle/>
          <a:p>
            <a:r>
              <a:rPr lang="en-US" sz="2000" dirty="0"/>
              <a:t>Vacuum Vessel and connected Lifting Frame combined weight 450 Ton</a:t>
            </a:r>
          </a:p>
          <a:p>
            <a:r>
              <a:rPr lang="en-US" sz="2000" dirty="0"/>
              <a:t>The Vacuum Vessel is a protection important </a:t>
            </a:r>
            <a:r>
              <a:rPr lang="en-US" sz="2000" dirty="0" smtClean="0"/>
              <a:t>component.</a:t>
            </a:r>
            <a:br>
              <a:rPr lang="en-US" sz="2000" dirty="0" smtClean="0"/>
            </a:br>
            <a:r>
              <a:rPr lang="en-US" sz="2000" dirty="0" smtClean="0"/>
              <a:t>First </a:t>
            </a:r>
            <a:r>
              <a:rPr lang="en-US" sz="2000" dirty="0"/>
              <a:t>confinement barrier against radiation leakage.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9" y="2715764"/>
            <a:ext cx="1872208" cy="1968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390" y="2748829"/>
            <a:ext cx="113524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≈13.5m x 8.5m x 6.5m</a:t>
            </a:r>
            <a:endParaRPr lang="en-GB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414" y="2715764"/>
            <a:ext cx="2664463" cy="19685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45296" y="2748829"/>
            <a:ext cx="144196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VV Lifting Frame</a:t>
            </a:r>
            <a:endParaRPr lang="en-GB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004" y="2715764"/>
            <a:ext cx="2787235" cy="19685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24128" y="2748829"/>
            <a:ext cx="18784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VV Support interfaces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3674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39924" y="411510"/>
            <a:ext cx="8001000" cy="685800"/>
          </a:xfrm>
        </p:spPr>
        <p:txBody>
          <a:bodyPr/>
          <a:lstStyle/>
          <a:p>
            <a:r>
              <a:rPr lang="en-US" dirty="0"/>
              <a:t>Vacuum vessel interface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88" y="1314450"/>
            <a:ext cx="4574976" cy="3147510"/>
          </a:xfrm>
        </p:spPr>
        <p:txBody>
          <a:bodyPr/>
          <a:lstStyle/>
          <a:p>
            <a:r>
              <a:rPr lang="en-GB" sz="2000" dirty="0"/>
              <a:t>The interface of the Vacuum Vessel are to be copied on the handling tool, for one side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95486"/>
            <a:ext cx="3346345" cy="453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5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design considerations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81D1BBD-E5D6-73D6-8F83-9D27BC7B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43000"/>
            <a:ext cx="8712968" cy="4351338"/>
          </a:xfrm>
        </p:spPr>
        <p:txBody>
          <a:bodyPr>
            <a:normAutofit/>
          </a:bodyPr>
          <a:lstStyle/>
          <a:p>
            <a:pPr algn="l">
              <a:lnSpc>
                <a:spcPts val="2200"/>
              </a:lnSpc>
            </a:pPr>
            <a:r>
              <a:rPr lang="en-US" sz="1600" dirty="0"/>
              <a:t>Minimal deformations of Vacuum Vessel</a:t>
            </a:r>
          </a:p>
          <a:p>
            <a:pPr algn="l">
              <a:lnSpc>
                <a:spcPts val="2200"/>
              </a:lnSpc>
            </a:pPr>
            <a:r>
              <a:rPr lang="en-US" sz="1600" dirty="0"/>
              <a:t>Rather overdesign than detailed analysis</a:t>
            </a:r>
          </a:p>
          <a:p>
            <a:pPr algn="l">
              <a:lnSpc>
                <a:spcPts val="2200"/>
              </a:lnSpc>
            </a:pPr>
            <a:r>
              <a:rPr lang="en-US" sz="1600" dirty="0"/>
              <a:t>Tooling should be “structure” rather than a lifting accessory</a:t>
            </a:r>
          </a:p>
          <a:p>
            <a:pPr algn="l">
              <a:lnSpc>
                <a:spcPts val="2200"/>
              </a:lnSpc>
            </a:pPr>
            <a:r>
              <a:rPr lang="en-US" sz="1600" dirty="0"/>
              <a:t>Design for easy manufacture and short lead </a:t>
            </a:r>
            <a:r>
              <a:rPr lang="en-US" sz="1600" dirty="0" smtClean="0"/>
              <a:t>time</a:t>
            </a:r>
          </a:p>
          <a:p>
            <a:pPr algn="l">
              <a:lnSpc>
                <a:spcPts val="2200"/>
              </a:lnSpc>
            </a:pPr>
            <a:r>
              <a:rPr lang="en-US" sz="1600" dirty="0" smtClean="0"/>
              <a:t>Use of support interfaces of the lifting frame </a:t>
            </a:r>
            <a:r>
              <a:rPr lang="en-US" sz="1400" dirty="0" smtClean="0"/>
              <a:t>(A detailed analysis of the capabilities of these supports is available)</a:t>
            </a:r>
          </a:p>
          <a:p>
            <a:pPr algn="l">
              <a:lnSpc>
                <a:spcPts val="2200"/>
              </a:lnSpc>
            </a:pPr>
            <a:r>
              <a:rPr lang="en-US" sz="1600" dirty="0"/>
              <a:t>The Lifting Frame with the Vacuum Vessel is to be clamped, blocked on the handling </a:t>
            </a:r>
            <a:r>
              <a:rPr lang="en-US" sz="1600" dirty="0" smtClean="0"/>
              <a:t>tool, </a:t>
            </a:r>
            <a:r>
              <a:rPr lang="en-US" sz="1400" dirty="0" smtClean="0"/>
              <a:t>no structural modifications of the Lifting Frame or the load transfer paths.</a:t>
            </a:r>
          </a:p>
          <a:p>
            <a:pPr algn="l">
              <a:lnSpc>
                <a:spcPts val="2200"/>
              </a:lnSpc>
            </a:pPr>
            <a:r>
              <a:rPr lang="en-US" sz="1600" dirty="0"/>
              <a:t>Proposed; design with </a:t>
            </a:r>
            <a:r>
              <a:rPr lang="en-US" sz="1600" dirty="0" smtClean="0"/>
              <a:t>load </a:t>
            </a:r>
            <a:r>
              <a:rPr lang="en-US" sz="1600" dirty="0"/>
              <a:t>factor </a:t>
            </a:r>
            <a:r>
              <a:rPr lang="en-US" sz="1600" dirty="0" smtClean="0"/>
              <a:t>≈2 </a:t>
            </a:r>
            <a:r>
              <a:rPr lang="en-US" sz="1600" dirty="0" smtClean="0"/>
              <a:t>and related quality control during manufacture, </a:t>
            </a:r>
            <a:r>
              <a:rPr lang="en-US" sz="1600" dirty="0"/>
              <a:t>to justify no load </a:t>
            </a:r>
            <a:r>
              <a:rPr lang="en-US" sz="1600" dirty="0" smtClean="0"/>
              <a:t>test.</a:t>
            </a:r>
            <a:br>
              <a:rPr lang="en-US" sz="1600" dirty="0" smtClean="0"/>
            </a:br>
            <a:r>
              <a:rPr lang="en-US" sz="1600" dirty="0"/>
              <a:t>Alternatives possible, depending on cost schedule and related justifications</a:t>
            </a:r>
          </a:p>
        </p:txBody>
      </p:sp>
    </p:spTree>
    <p:extLst>
      <p:ext uri="{BB962C8B-B14F-4D97-AF65-F5344CB8AC3E}">
        <p14:creationId xmlns:p14="http://schemas.microsoft.com/office/powerpoint/2010/main" val="260847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manufacture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9622"/>
            <a:ext cx="8568952" cy="3147510"/>
          </a:xfrm>
        </p:spPr>
        <p:txBody>
          <a:bodyPr/>
          <a:lstStyle/>
          <a:p>
            <a:r>
              <a:rPr lang="en-GB" sz="2000" dirty="0"/>
              <a:t>Manufacture based EN 1090 quality class 2,  for welding quality class 3</a:t>
            </a:r>
          </a:p>
          <a:p>
            <a:r>
              <a:rPr lang="en-GB" sz="2000" dirty="0"/>
              <a:t>Interface with Vacuum Vessel shall be Stainless Steel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73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Platforms main functions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88" y="1347614"/>
            <a:ext cx="8001000" cy="2913484"/>
          </a:xfrm>
        </p:spPr>
        <p:txBody>
          <a:bodyPr/>
          <a:lstStyle/>
          <a:p>
            <a:r>
              <a:rPr lang="en-US" sz="2000" dirty="0"/>
              <a:t>Access to the Vacuum Vessel in working position</a:t>
            </a:r>
          </a:p>
          <a:p>
            <a:r>
              <a:rPr lang="en-US" sz="2000" dirty="0"/>
              <a:t>Support for welding robots</a:t>
            </a:r>
          </a:p>
          <a:p>
            <a:r>
              <a:rPr lang="en-US" sz="2000" dirty="0"/>
              <a:t>Support for milling machines</a:t>
            </a:r>
          </a:p>
          <a:p>
            <a:r>
              <a:rPr lang="en-US" sz="2000" dirty="0"/>
              <a:t>Platforms shall be easily put in place, consider for example</a:t>
            </a:r>
          </a:p>
          <a:p>
            <a:pPr lvl="1"/>
            <a:r>
              <a:rPr lang="en-US" sz="1800" dirty="0"/>
              <a:t>Moving by overhead cranes</a:t>
            </a:r>
          </a:p>
          <a:p>
            <a:pPr lvl="1"/>
            <a:r>
              <a:rPr lang="en-US" sz="1800" dirty="0"/>
              <a:t>Moving by SPMT</a:t>
            </a:r>
          </a:p>
          <a:p>
            <a:r>
              <a:rPr lang="en-US" sz="2000" dirty="0"/>
              <a:t>Utilities distribution on the platform, minimum connections to building utility connections (quick preparation for moving)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7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design criteria platforms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120" y="1275606"/>
            <a:ext cx="8424936" cy="3147510"/>
          </a:xfrm>
        </p:spPr>
        <p:txBody>
          <a:bodyPr/>
          <a:lstStyle/>
          <a:p>
            <a:r>
              <a:rPr lang="en-US" sz="1800" dirty="0"/>
              <a:t>Weights on the platform,  (external, see next slide), 4 sets of</a:t>
            </a:r>
          </a:p>
          <a:p>
            <a:pPr lvl="1"/>
            <a:r>
              <a:rPr lang="en-US" sz="1600" dirty="0"/>
              <a:t>welding robot, maximum 1.5 Ton</a:t>
            </a:r>
          </a:p>
          <a:p>
            <a:pPr lvl="1"/>
            <a:r>
              <a:rPr lang="en-US" sz="1600" dirty="0"/>
              <a:t>Milling machine, maximum 2 ton</a:t>
            </a:r>
          </a:p>
          <a:p>
            <a:pPr lvl="1"/>
            <a:r>
              <a:rPr lang="en-US" sz="1600" dirty="0"/>
              <a:t>6 Control / power cabinets, each approximately 250 kg (total per set 1.5 Ton)</a:t>
            </a:r>
          </a:p>
          <a:p>
            <a:pPr lvl="1"/>
            <a:r>
              <a:rPr lang="en-US" sz="1600" dirty="0"/>
              <a:t>1 pallet consumables 500 kg</a:t>
            </a:r>
          </a:p>
          <a:p>
            <a:r>
              <a:rPr lang="en-US" sz="1800" dirty="0"/>
              <a:t>Ensure stability for the machining / welding </a:t>
            </a:r>
          </a:p>
          <a:p>
            <a:r>
              <a:rPr lang="en-US" sz="1800" dirty="0"/>
              <a:t>Simple solution for managing utilities on the platforms</a:t>
            </a:r>
          </a:p>
          <a:p>
            <a:r>
              <a:rPr lang="en-US" sz="1800" dirty="0"/>
              <a:t>Gap between platform and Vacuum Vessel ≤ 20 cm</a:t>
            </a:r>
          </a:p>
          <a:p>
            <a:r>
              <a:rPr lang="en-US" sz="1800" dirty="0"/>
              <a:t>Internal platform supported from the handling frame, load capacity 400 kg/m</a:t>
            </a:r>
            <a:r>
              <a:rPr lang="en-US" sz="1800" baseline="30000" dirty="0"/>
              <a:t>3</a:t>
            </a:r>
            <a:r>
              <a:rPr lang="en-US" sz="1800" dirty="0"/>
              <a:t>, intended for personal access and minor tools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658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parameters platform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17" y="1143000"/>
            <a:ext cx="4471235" cy="34319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44323" y="1133595"/>
            <a:ext cx="3857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Milling machines not shown</a:t>
            </a:r>
          </a:p>
          <a:p>
            <a:r>
              <a:rPr lang="en-US" sz="1600" dirty="0" smtClean="0"/>
              <a:t>The platforms are at approximately 10m above the floor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4830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ER_Scientific_and_General_Presentation_N4CUXK_v1_2">
  <a:themeElements>
    <a:clrScheme name="ITER_PPTemplate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TER_PPTemplate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200" dirty="0" err="1" smtClean="0">
            <a:latin typeface="+mn-lt"/>
          </a:defRPr>
        </a:defPPr>
      </a:lstStyle>
    </a:txDef>
  </a:objectDefaults>
  <a:extraClrSchemeLst>
    <a:extraClrScheme>
      <a:clrScheme name="ITER_PPTemplate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1EC7FB-3E16-4E5D-8470-6C890A48FB74}"/>
</file>

<file path=customXml/itemProps2.xml><?xml version="1.0" encoding="utf-8"?>
<ds:datastoreItem xmlns:ds="http://schemas.openxmlformats.org/officeDocument/2006/customXml" ds:itemID="{6DC60724-10A0-4B6D-87A2-40416795FA5B}"/>
</file>

<file path=customXml/itemProps3.xml><?xml version="1.0" encoding="utf-8"?>
<ds:datastoreItem xmlns:ds="http://schemas.openxmlformats.org/officeDocument/2006/customXml" ds:itemID="{C5BFB8DF-857C-4C61-A98A-0FF2C2631FAD}"/>
</file>

<file path=docProps/app.xml><?xml version="1.0" encoding="utf-8"?>
<Properties xmlns="http://schemas.openxmlformats.org/officeDocument/2006/extended-properties" xmlns:vt="http://schemas.openxmlformats.org/officeDocument/2006/docPropsVTypes">
  <Template>ITER_Scientific_and_General_Presentation_N4CUXK_v1_5</Template>
  <TotalTime>80</TotalTime>
  <Words>793</Words>
  <Application>Microsoft Office PowerPoint</Application>
  <PresentationFormat>On-screen Show (16:9)</PresentationFormat>
  <Paragraphs>91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Century Gothic</vt:lpstr>
      <vt:lpstr>ITER_Scientific_and_General_Presentation_N4CUXK_v1_2</vt:lpstr>
      <vt:lpstr>Handling tooling and working platforms for the Vacuum Vessel</vt:lpstr>
      <vt:lpstr>Vacuum Vessel handling</vt:lpstr>
      <vt:lpstr>Vacuum Vessel main parameters</vt:lpstr>
      <vt:lpstr>Vacuum vessel interface</vt:lpstr>
      <vt:lpstr>Main design considerations</vt:lpstr>
      <vt:lpstr>Main manufacture requirements</vt:lpstr>
      <vt:lpstr>Platforms main functions</vt:lpstr>
      <vt:lpstr>Main design criteria platforms</vt:lpstr>
      <vt:lpstr>Main parameters platform</vt:lpstr>
      <vt:lpstr>Manufacture platforms</vt:lpstr>
      <vt:lpstr>Market survey questions I</vt:lpstr>
      <vt:lpstr>Market survey questions II</vt:lpstr>
      <vt:lpstr>Remark</vt:lpstr>
      <vt:lpstr>Conceptual design proposal</vt:lpstr>
      <vt:lpstr>Concept Platforms</vt:lpstr>
      <vt:lpstr>Annex</vt:lpstr>
      <vt:lpstr>Start handling operation</vt:lpstr>
      <vt:lpstr>VV  lifted horizontally on its handling frame and placed on Tilting frame</vt:lpstr>
      <vt:lpstr>VV installed and secured on Tilting frame</vt:lpstr>
      <vt:lpstr>Rotation of 40 degrees to working position</vt:lpstr>
      <vt:lpstr>Installation of access platforms and tooling</vt:lpstr>
      <vt:lpstr>Following Vacuum Vessel operation completion, removal of equipment and installation of top face frame</vt:lpstr>
      <vt:lpstr>First analysis, maximum loading during rotation</vt:lpstr>
      <vt:lpstr>First analysis, working position side no lifting frame</vt:lpstr>
    </vt:vector>
  </TitlesOfParts>
  <Company>ITER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Handling tooling and working platforms for the Vacuum Vessel</dc:title>
  <dc:creator>Buskop Jarl</dc:creator>
  <cp:lastModifiedBy>Buskop Jarl</cp:lastModifiedBy>
  <cp:revision>9</cp:revision>
  <cp:lastPrinted>2013-12-05T09:32:24Z</cp:lastPrinted>
  <dcterms:created xsi:type="dcterms:W3CDTF">2022-10-26T06:01:23Z</dcterms:created>
  <dcterms:modified xsi:type="dcterms:W3CDTF">2022-11-03T06:03:51Z</dcterms:modified>
</cp:coreProperties>
</file>